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314" r:id="rId2"/>
    <p:sldId id="303" r:id="rId3"/>
    <p:sldId id="260" r:id="rId4"/>
    <p:sldId id="261" r:id="rId5"/>
    <p:sldId id="300" r:id="rId6"/>
    <p:sldId id="301" r:id="rId7"/>
    <p:sldId id="264" r:id="rId8"/>
    <p:sldId id="265" r:id="rId9"/>
    <p:sldId id="266" r:id="rId10"/>
    <p:sldId id="267" r:id="rId11"/>
    <p:sldId id="308" r:id="rId12"/>
    <p:sldId id="269" r:id="rId13"/>
    <p:sldId id="302" r:id="rId14"/>
    <p:sldId id="315" r:id="rId15"/>
    <p:sldId id="310" r:id="rId16"/>
    <p:sldId id="271" r:id="rId17"/>
    <p:sldId id="297" r:id="rId18"/>
    <p:sldId id="306" r:id="rId19"/>
    <p:sldId id="298" r:id="rId20"/>
    <p:sldId id="299" r:id="rId21"/>
    <p:sldId id="313" r:id="rId22"/>
    <p:sldId id="304" r:id="rId23"/>
    <p:sldId id="291" r:id="rId24"/>
    <p:sldId id="320" r:id="rId25"/>
    <p:sldId id="278" r:id="rId26"/>
    <p:sldId id="279" r:id="rId27"/>
    <p:sldId id="280" r:id="rId28"/>
    <p:sldId id="281" r:id="rId29"/>
    <p:sldId id="318" r:id="rId30"/>
    <p:sldId id="282" r:id="rId31"/>
    <p:sldId id="305" r:id="rId32"/>
    <p:sldId id="283" r:id="rId33"/>
    <p:sldId id="296" r:id="rId34"/>
    <p:sldId id="319" r:id="rId35"/>
    <p:sldId id="285" r:id="rId36"/>
    <p:sldId id="294" r:id="rId37"/>
    <p:sldId id="293" r:id="rId38"/>
    <p:sldId id="295" r:id="rId39"/>
    <p:sldId id="286" r:id="rId40"/>
    <p:sldId id="316" r:id="rId41"/>
    <p:sldId id="317" r:id="rId42"/>
    <p:sldId id="288" r:id="rId43"/>
    <p:sldId id="312" r:id="rId44"/>
    <p:sldId id="311" r:id="rId45"/>
    <p:sldId id="290" r:id="rId46"/>
  </p:sldIdLst>
  <p:sldSz cx="12192000" cy="6858000"/>
  <p:notesSz cx="6858000" cy="9144000"/>
  <p:embeddedFontLst>
    <p:embeddedFont>
      <p:font typeface="Bahnschrift Condensed" panose="020B0502040204020203" pitchFamily="3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Pacifico" panose="00000500000000000000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FE1C1B8-F495-433D-9E36-E373EEAF0C7C}">
          <p14:sldIdLst>
            <p14:sldId id="314"/>
            <p14:sldId id="303"/>
            <p14:sldId id="260"/>
            <p14:sldId id="261"/>
            <p14:sldId id="300"/>
            <p14:sldId id="301"/>
            <p14:sldId id="264"/>
            <p14:sldId id="265"/>
            <p14:sldId id="266"/>
            <p14:sldId id="267"/>
            <p14:sldId id="308"/>
            <p14:sldId id="269"/>
            <p14:sldId id="302"/>
            <p14:sldId id="315"/>
            <p14:sldId id="310"/>
            <p14:sldId id="271"/>
            <p14:sldId id="297"/>
            <p14:sldId id="306"/>
            <p14:sldId id="298"/>
            <p14:sldId id="299"/>
            <p14:sldId id="313"/>
            <p14:sldId id="304"/>
            <p14:sldId id="291"/>
            <p14:sldId id="320"/>
            <p14:sldId id="278"/>
            <p14:sldId id="279"/>
            <p14:sldId id="280"/>
            <p14:sldId id="281"/>
            <p14:sldId id="318"/>
            <p14:sldId id="282"/>
            <p14:sldId id="305"/>
            <p14:sldId id="283"/>
            <p14:sldId id="296"/>
            <p14:sldId id="319"/>
            <p14:sldId id="285"/>
            <p14:sldId id="294"/>
            <p14:sldId id="293"/>
            <p14:sldId id="295"/>
            <p14:sldId id="286"/>
            <p14:sldId id="316"/>
            <p14:sldId id="317"/>
            <p14:sldId id="288"/>
            <p14:sldId id="312"/>
            <p14:sldId id="311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gqPyq7hev3329B5lJtuzqnOX1zP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jay" initials="P" lastIdx="1" clrIdx="0">
    <p:extLst>
      <p:ext uri="{19B8F6BF-5375-455C-9EA6-DF929625EA0E}">
        <p15:presenceInfo xmlns:p15="http://schemas.microsoft.com/office/powerpoint/2012/main" userId="a4ed99197670e9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8491FA-62C8-4EF9-B436-8BE294CC7577}">
  <a:tblStyle styleId="{8B8491FA-62C8-4EF9-B436-8BE294CC757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customschemas.google.com/relationships/presentationmetadata" Target="meta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" name="Google Shape;7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3798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95" name="Google Shape;2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318" name="Google Shape;31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12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95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8"/>
          <p:cNvSpPr/>
          <p:nvPr/>
        </p:nvSpPr>
        <p:spPr>
          <a:xfrm>
            <a:off x="0" y="0"/>
            <a:ext cx="12192000" cy="81930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8"/>
          <p:cNvSpPr txBox="1">
            <a:spLocks noGrp="1"/>
          </p:cNvSpPr>
          <p:nvPr>
            <p:ph type="title"/>
          </p:nvPr>
        </p:nvSpPr>
        <p:spPr>
          <a:xfrm>
            <a:off x="228600" y="191605"/>
            <a:ext cx="10515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8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38"/>
          <p:cNvCxnSpPr/>
          <p:nvPr/>
        </p:nvCxnSpPr>
        <p:spPr>
          <a:xfrm>
            <a:off x="0" y="6457950"/>
            <a:ext cx="960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9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9"/>
          <p:cNvSpPr txBox="1">
            <a:spLocks noGrp="1"/>
          </p:cNvSpPr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9"/>
          <p:cNvCxnSpPr/>
          <p:nvPr/>
        </p:nvCxnSpPr>
        <p:spPr>
          <a:xfrm>
            <a:off x="0" y="6457950"/>
            <a:ext cx="960845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6"/>
          <p:cNvPicPr preferRelativeResize="0"/>
          <p:nvPr/>
        </p:nvPicPr>
        <p:blipFill rotWithShape="1">
          <a:blip r:embed="rId11">
            <a:alphaModFix/>
          </a:blip>
          <a:srcRect t="7383" r="999"/>
          <a:stretch/>
        </p:blipFill>
        <p:spPr>
          <a:xfrm>
            <a:off x="9774543" y="6329532"/>
            <a:ext cx="1592034" cy="3299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sharat-chandr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ercari-price-suggestion-97ff15840dbd" TargetMode="External"/><Relationship Id="rId3" Type="http://schemas.openxmlformats.org/officeDocument/2006/relationships/hyperlink" Target="https://dlabs.ai/blog/price-prediction-how-machine-learning-can-help-you-grow-your-sales/" TargetMode="External"/><Relationship Id="rId7" Type="http://schemas.openxmlformats.org/officeDocument/2006/relationships/hyperlink" Target="https://vitalflux.com/pricing-optimization-machine-learning-techniques/" TargetMode="External"/><Relationship Id="rId2" Type="http://schemas.openxmlformats.org/officeDocument/2006/relationships/hyperlink" Target="https://www.vendavo.com/c-suite/importance-price-optimiza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petera.net/resources/articles/dynamic-pricing-algorithm" TargetMode="External"/><Relationship Id="rId5" Type="http://schemas.openxmlformats.org/officeDocument/2006/relationships/hyperlink" Target="https://competera.net/resources/articles/dynamic-pricing-engine" TargetMode="External"/><Relationship Id="rId10" Type="http://schemas.openxmlformats.org/officeDocument/2006/relationships/hyperlink" Target="https://tryolabs.com/blog/2020/06/01/price-optimization-for-e-commerce-a-case-study" TargetMode="External"/><Relationship Id="rId4" Type="http://schemas.openxmlformats.org/officeDocument/2006/relationships/hyperlink" Target="https://competera.net/resources/articles/machine-learning-pricing-optimization" TargetMode="External"/><Relationship Id="rId9" Type="http://schemas.openxmlformats.org/officeDocument/2006/relationships/hyperlink" Target="https://blog.hubspot.com/sales/price-optimization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2575" y="94650"/>
            <a:ext cx="1377433" cy="6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"/>
          <p:cNvSpPr txBox="1"/>
          <p:nvPr/>
        </p:nvSpPr>
        <p:spPr>
          <a:xfrm>
            <a:off x="2228175" y="94650"/>
            <a:ext cx="79125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Arial"/>
              <a:buNone/>
            </a:pPr>
            <a:r>
              <a:rPr lang="en-US" sz="8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 sz="10700" b="1" i="0" u="none" strike="noStrike" cap="none">
              <a:solidFill>
                <a:srgbClr val="F4F4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1B394-D2DA-CC34-3147-3B3E828B3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81" y="2104766"/>
            <a:ext cx="6415467" cy="324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42BE3C-932F-8E36-7AC7-7E2FC9BE61AE}"/>
              </a:ext>
            </a:extLst>
          </p:cNvPr>
          <p:cNvSpPr txBox="1"/>
          <p:nvPr/>
        </p:nvSpPr>
        <p:spPr>
          <a:xfrm>
            <a:off x="1443255" y="1187607"/>
            <a:ext cx="927932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 Analytics : Price Optimization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0BABB-7824-A270-3570-382A174C312E}"/>
              </a:ext>
            </a:extLst>
          </p:cNvPr>
          <p:cNvSpPr txBox="1"/>
          <p:nvPr/>
        </p:nvSpPr>
        <p:spPr>
          <a:xfrm>
            <a:off x="1080636" y="5554475"/>
            <a:ext cx="3048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By Prajay Urkude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91992" y="192200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System Requirements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27" name="Google Shape;227;p12"/>
          <p:cNvSpPr txBox="1"/>
          <p:nvPr/>
        </p:nvSpPr>
        <p:spPr>
          <a:xfrm>
            <a:off x="345815" y="1168575"/>
            <a:ext cx="43980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System Requirements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Memory:  8GB RAM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CPU: Intel Core i3 and above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OS: Windows 10 &amp; above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 txBox="1"/>
          <p:nvPr/>
        </p:nvSpPr>
        <p:spPr>
          <a:xfrm>
            <a:off x="4845925" y="1168575"/>
            <a:ext cx="69927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Prepare Environment</a:t>
            </a:r>
            <a:endParaRPr sz="2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python version 3.8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Anaconda software to launch IDE platform like Spyder and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Jupyter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Creating a New Environment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Pandas for preprocessing of data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Numpy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for mathematical calculations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Matplotlib for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Visualisation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Install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for Deployment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29" name="Google Shape;229;p12" descr="System requirements - StorPoo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527" y="3033971"/>
            <a:ext cx="3480178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F875-7DE0-3DDB-97CF-97AF3B73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7775"/>
            <a:ext cx="10515600" cy="535491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4DCEE-374B-0F27-245B-2EA6F2002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5D1ED-AC4E-BFD4-3D8E-D7FC80B5959A}"/>
              </a:ext>
            </a:extLst>
          </p:cNvPr>
          <p:cNvSpPr/>
          <p:nvPr/>
        </p:nvSpPr>
        <p:spPr>
          <a:xfrm>
            <a:off x="9382081" y="1068513"/>
            <a:ext cx="2054832" cy="4212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CC7266-4F1A-16D4-EDC2-EC41591279B1}"/>
              </a:ext>
            </a:extLst>
          </p:cNvPr>
          <p:cNvSpPr txBox="1"/>
          <p:nvPr/>
        </p:nvSpPr>
        <p:spPr>
          <a:xfrm>
            <a:off x="8581178" y="972757"/>
            <a:ext cx="2048928" cy="4212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DD6308-91A2-A543-3DCF-CD2BA0ADB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0" r="496" b="4572"/>
          <a:stretch/>
        </p:blipFill>
        <p:spPr>
          <a:xfrm>
            <a:off x="1071937" y="1259776"/>
            <a:ext cx="10048125" cy="45297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85919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>
            <a:spLocks noGrp="1"/>
          </p:cNvSpPr>
          <p:nvPr>
            <p:ph type="title"/>
          </p:nvPr>
        </p:nvSpPr>
        <p:spPr>
          <a:xfrm>
            <a:off x="919952" y="242947"/>
            <a:ext cx="1049133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Collection</a:t>
            </a:r>
          </a:p>
        </p:txBody>
      </p:sp>
      <p:pic>
        <p:nvPicPr>
          <p:cNvPr id="279" name="Google Shape;279;p14" descr="Thumbnail image of a Lens result"/>
          <p:cNvPicPr preferRelativeResize="0"/>
          <p:nvPr/>
        </p:nvPicPr>
        <p:blipFill rotWithShape="1">
          <a:blip r:embed="rId3">
            <a:alphaModFix/>
          </a:blip>
          <a:srcRect t="9090" b="7252"/>
          <a:stretch/>
        </p:blipFill>
        <p:spPr>
          <a:xfrm flipH="1">
            <a:off x="8568646" y="2146257"/>
            <a:ext cx="2711839" cy="25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0" name="Google Shape;280;p14"/>
          <p:cNvSpPr txBox="1"/>
          <p:nvPr/>
        </p:nvSpPr>
        <p:spPr>
          <a:xfrm>
            <a:off x="911515" y="1487725"/>
            <a:ext cx="6358563" cy="529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Collection is defined as the procedure of collecting, measuring and analyzing accurate insights for research using standard validation techniques.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indent="-457188" algn="just">
              <a:buSzPts val="1800"/>
              <a:buFont typeface="Noto Sans Symbols"/>
              <a:buChar char="●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transactional data is recorded from the client on a server. This server is duplicated for study purpose. </a:t>
            </a:r>
          </a:p>
          <a:p>
            <a:pPr marL="457188" indent="-457188" algn="just"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188" indent="-457188" algn="just">
              <a:buSzPts val="1800"/>
              <a:buFont typeface="Noto Sans Symbols"/>
              <a:buChar char="●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Using PostgreSQL, a virtual local server is created in which a database is created. This database has all the records of transaction. </a:t>
            </a:r>
          </a:p>
          <a:p>
            <a:pPr marL="457188" indent="-457188" algn="just"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457188" indent="-457188" algn="just">
              <a:buSzPts val="1800"/>
              <a:buFont typeface="Noto Sans Symbols"/>
              <a:buChar char="●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data consists of 37438 records having 4 zones, 128 material categories and 2312 different products.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15"/>
          <p:cNvGraphicFramePr/>
          <p:nvPr>
            <p:extLst>
              <p:ext uri="{D42A27DB-BD31-4B8C-83A1-F6EECF244321}">
                <p14:modId xmlns:p14="http://schemas.microsoft.com/office/powerpoint/2010/main" val="56797773"/>
              </p:ext>
            </p:extLst>
          </p:nvPr>
        </p:nvGraphicFramePr>
        <p:xfrm>
          <a:off x="1023339" y="1071049"/>
          <a:ext cx="6539129" cy="5120280"/>
        </p:xfrm>
        <a:graphic>
          <a:graphicData uri="http://schemas.openxmlformats.org/drawingml/2006/table">
            <a:tbl>
              <a:tblPr>
                <a:noFill/>
                <a:tableStyleId>{8B8491FA-62C8-4EF9-B436-8BE294CC7577}</a:tableStyleId>
              </a:tblPr>
              <a:tblGrid>
                <a:gridCol w="1536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2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sz="1600" u="none" strike="noStrike" cap="none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UID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 ID for a Material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16532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Material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800870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ZONE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zone of Business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44764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Brand of the material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84274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 Category: Category of the material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255073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Fdate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 of Sale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37496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NSU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 Unit: Total units sold in a month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411560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NSV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 Value: Total sale value in a month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864865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GST Value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GST Value: GST on the NSV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31924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(NSV-GST)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only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9359296"/>
                  </a:ext>
                </a:extLst>
              </a:tr>
              <a:tr h="304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at Cost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to company</a:t>
                      </a:r>
                      <a:endParaRPr sz="1600" u="none" strike="noStrike" cap="none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220676"/>
                  </a:ext>
                </a:extLst>
              </a:tr>
            </a:tbl>
          </a:graphicData>
        </a:graphic>
      </p:graphicFrame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023339" y="192200"/>
            <a:ext cx="8384088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Understanding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90" name="Google Shape;290;p15" descr="Managing Data – Understanding your numbers will enhance your efficiency –  Company Car Today Magaz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25889" y="1719887"/>
            <a:ext cx="2908960" cy="191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p15"/>
          <p:cNvGraphicFramePr/>
          <p:nvPr>
            <p:extLst>
              <p:ext uri="{D42A27DB-BD31-4B8C-83A1-F6EECF244321}">
                <p14:modId xmlns:p14="http://schemas.microsoft.com/office/powerpoint/2010/main" val="3263294580"/>
              </p:ext>
            </p:extLst>
          </p:nvPr>
        </p:nvGraphicFramePr>
        <p:xfrm>
          <a:off x="957943" y="1071048"/>
          <a:ext cx="7344228" cy="5066218"/>
        </p:xfrm>
        <a:graphic>
          <a:graphicData uri="http://schemas.openxmlformats.org/drawingml/2006/table">
            <a:tbl>
              <a:tblPr>
                <a:noFill/>
                <a:tableStyleId>{8B8491FA-62C8-4EF9-B436-8BE294CC7577}</a:tableStyleId>
              </a:tblPr>
              <a:tblGrid>
                <a:gridCol w="1577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6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Particulars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AT COST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Calculation only [(NSV-GST) – Sales at Cost]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232963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MARGIN%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Percentage of Margin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316532"/>
                  </a:ext>
                </a:extLst>
              </a:tr>
              <a:tr h="71395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Sales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Sales means the grand total of all sales transactions over a given time period.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800870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RGM(P-L)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Margin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84274"/>
                  </a:ext>
                </a:extLst>
              </a:tr>
              <a:tr h="71395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Margin % (Q/P*100)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Margin Percentage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6255073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Retail Price of unit item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37496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Selling price of unit item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7411560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in Rupees.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2864865"/>
                  </a:ext>
                </a:extLst>
              </a:tr>
              <a:tr h="413344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Discount in Percentage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031924"/>
                  </a:ext>
                </a:extLst>
              </a:tr>
            </a:tbl>
          </a:graphicData>
        </a:graphic>
      </p:graphicFrame>
      <p:sp>
        <p:nvSpPr>
          <p:cNvPr id="292" name="Google Shape;292;p15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9" name="Google Shape;289;p15">
            <a:extLst>
              <a:ext uri="{FF2B5EF4-FFF2-40B4-BE49-F238E27FC236}">
                <a16:creationId xmlns:a16="http://schemas.microsoft.com/office/drawing/2014/main" id="{1C1B0E41-BE18-FFA7-83B5-E0FF920CA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7943" y="143425"/>
            <a:ext cx="8247702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Understanding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" name="Google Shape;290;p15" descr="Managing Data – Understanding your numbers will enhance your efficiency –  Company Car Today Magazine">
            <a:extLst>
              <a:ext uri="{FF2B5EF4-FFF2-40B4-BE49-F238E27FC236}">
                <a16:creationId xmlns:a16="http://schemas.microsoft.com/office/drawing/2014/main" id="{CB81F7ED-38DE-A40D-A075-DD56F7FB3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0292" y="1810788"/>
            <a:ext cx="2908960" cy="1911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90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C94F-D661-CA25-6AFD-DA92E917B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77" y="161203"/>
            <a:ext cx="10515600" cy="535491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5E4D32-C33C-8E38-3856-F915F2C2E8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31EAF-7BD3-53F1-65D7-966BB6BEEDFC}"/>
              </a:ext>
            </a:extLst>
          </p:cNvPr>
          <p:cNvSpPr txBox="1"/>
          <p:nvPr/>
        </p:nvSpPr>
        <p:spPr>
          <a:xfrm>
            <a:off x="716277" y="1029113"/>
            <a:ext cx="8738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contains various features and the shape of the data is 20 columns and 37437 rows.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model the data is analyzed considering the below features for the model building.</a:t>
            </a:r>
          </a:p>
          <a:p>
            <a:endParaRPr lang="en-US" sz="1800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6D1B15-570D-6913-DCDA-B2C0D8388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927481"/>
              </p:ext>
            </p:extLst>
          </p:nvPr>
        </p:nvGraphicFramePr>
        <p:xfrm>
          <a:off x="1250367" y="2229442"/>
          <a:ext cx="8115526" cy="37578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45937">
                  <a:extLst>
                    <a:ext uri="{9D8B030D-6E8A-4147-A177-3AD203B41FA5}">
                      <a16:colId xmlns:a16="http://schemas.microsoft.com/office/drawing/2014/main" val="861909746"/>
                    </a:ext>
                  </a:extLst>
                </a:gridCol>
                <a:gridCol w="3587123">
                  <a:extLst>
                    <a:ext uri="{9D8B030D-6E8A-4147-A177-3AD203B41FA5}">
                      <a16:colId xmlns:a16="http://schemas.microsoft.com/office/drawing/2014/main" val="670818096"/>
                    </a:ext>
                  </a:extLst>
                </a:gridCol>
                <a:gridCol w="2182466">
                  <a:extLst>
                    <a:ext uri="{9D8B030D-6E8A-4147-A177-3AD203B41FA5}">
                      <a16:colId xmlns:a16="http://schemas.microsoft.com/office/drawing/2014/main" val="2838363354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Dictionary</a:t>
                      </a:r>
                    </a:p>
                    <a:p>
                      <a:pPr algn="ctr"/>
                      <a:endParaRPr lang="en-US" sz="18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318637"/>
                  </a:ext>
                </a:extLst>
              </a:tr>
              <a:tr h="43349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650354"/>
                  </a:ext>
                </a:extLst>
              </a:tr>
              <a:tr h="5262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887452"/>
                  </a:ext>
                </a:extLst>
              </a:tr>
              <a:tr h="526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the zone of Business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82626"/>
                  </a:ext>
                </a:extLst>
              </a:tr>
              <a:tr h="526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 Sale Unit: Total units sold in a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57832"/>
                  </a:ext>
                </a:extLst>
              </a:tr>
              <a:tr h="526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Selling price of unit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62819"/>
                  </a:ext>
                </a:extLst>
              </a:tr>
              <a:tr h="5262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 at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to company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639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1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510163" y="143425"/>
            <a:ext cx="10758968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Pre-Processing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 l="882" t="1151" b="2041"/>
          <a:stretch/>
        </p:blipFill>
        <p:spPr>
          <a:xfrm>
            <a:off x="2541094" y="1080262"/>
            <a:ext cx="6034525" cy="47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6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>
            <a:spLocks noGrp="1"/>
          </p:cNvSpPr>
          <p:nvPr>
            <p:ph type="title"/>
          </p:nvPr>
        </p:nvSpPr>
        <p:spPr>
          <a:xfrm>
            <a:off x="401444" y="143425"/>
            <a:ext cx="10647456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08" name="Google Shape;308;p17"/>
          <p:cNvSpPr txBox="1"/>
          <p:nvPr/>
        </p:nvSpPr>
        <p:spPr>
          <a:xfrm>
            <a:off x="401444" y="1004961"/>
            <a:ext cx="81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Top 20 Material categories By  Gross Sell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15" name="Google Shape;315;p17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5D493-751F-F64E-6C71-EB1C46BC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7" y="1651520"/>
            <a:ext cx="10236820" cy="44928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AE4972-E070-2BDE-EB8B-1FDD83FFA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E4A2D-6441-67B4-F260-B02123C8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10" y="1576789"/>
            <a:ext cx="9298259" cy="4078634"/>
          </a:xfrm>
          <a:prstGeom prst="rect">
            <a:avLst/>
          </a:prstGeom>
        </p:spPr>
      </p:pic>
      <p:sp>
        <p:nvSpPr>
          <p:cNvPr id="6" name="Google Shape;307;p17">
            <a:extLst>
              <a:ext uri="{FF2B5EF4-FFF2-40B4-BE49-F238E27FC236}">
                <a16:creationId xmlns:a16="http://schemas.microsoft.com/office/drawing/2014/main" id="{A0E1E9F4-8661-03EE-F036-A06C46638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444" y="102075"/>
            <a:ext cx="10647456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Google Shape;308;p17">
            <a:extLst>
              <a:ext uri="{FF2B5EF4-FFF2-40B4-BE49-F238E27FC236}">
                <a16:creationId xmlns:a16="http://schemas.microsoft.com/office/drawing/2014/main" id="{CEBCA845-140D-42A3-4020-B6460EA9A213}"/>
              </a:ext>
            </a:extLst>
          </p:cNvPr>
          <p:cNvSpPr txBox="1"/>
          <p:nvPr/>
        </p:nvSpPr>
        <p:spPr>
          <a:xfrm>
            <a:off x="401444" y="1004961"/>
            <a:ext cx="81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Top 10 Items By  Gross Sell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814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>
            <a:spLocks noGrp="1"/>
          </p:cNvSpPr>
          <p:nvPr>
            <p:ph type="title"/>
          </p:nvPr>
        </p:nvSpPr>
        <p:spPr>
          <a:xfrm>
            <a:off x="259841" y="192200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21" name="Google Shape;321;p18"/>
          <p:cNvSpPr txBox="1"/>
          <p:nvPr/>
        </p:nvSpPr>
        <p:spPr>
          <a:xfrm>
            <a:off x="471431" y="1237438"/>
            <a:ext cx="81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East Zone has highest Gross Sales</a:t>
            </a:r>
            <a:endParaRPr sz="180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23" name="Google Shape;323;p18"/>
          <p:cNvSpPr txBox="1"/>
          <p:nvPr/>
        </p:nvSpPr>
        <p:spPr>
          <a:xfrm>
            <a:off x="6377075" y="5375050"/>
            <a:ext cx="1277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Dataset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2F21-0306-A92B-7066-24E1A9246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15" y="1972639"/>
            <a:ext cx="9301560" cy="4089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42947" y="192200"/>
            <a:ext cx="9771909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Mentors: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242944" y="860611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719" y="1106911"/>
            <a:ext cx="1777446" cy="1823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4" name="Google Shape;84;p2"/>
          <p:cNvSpPr/>
          <p:nvPr/>
        </p:nvSpPr>
        <p:spPr>
          <a:xfrm>
            <a:off x="4598072" y="1664066"/>
            <a:ext cx="3794400" cy="866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Mr. Sharath Manikonda</a:t>
            </a:r>
            <a:endParaRPr sz="14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Director, </a:t>
            </a:r>
            <a:r>
              <a:rPr lang="en-US" sz="1400" b="1" i="0" u="none" strike="noStrike" cap="none" dirty="0" err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Innodatatics</a:t>
            </a:r>
            <a:endParaRPr sz="1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sng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</a:t>
            </a:r>
            <a:r>
              <a:rPr lang="en-US" sz="14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linkedin.com/in/sharat-chandra</a:t>
            </a:r>
            <a:endParaRPr sz="1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4492053" y="4244351"/>
            <a:ext cx="4006438" cy="9976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sz="14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C. </a:t>
            </a:r>
            <a:r>
              <a:rPr lang="en-US" sz="140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Gomathi</a:t>
            </a:r>
            <a:endParaRPr lang="en-US" sz="14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Mentor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https://www.linkedin.com/in/gomathi-chakravarthy-20a103241/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2"/>
          <p:cNvPicPr preferRelativeResize="0"/>
          <p:nvPr/>
        </p:nvPicPr>
        <p:blipFill>
          <a:blip r:embed="rId5"/>
          <a:srcRect t="5192" b="5192"/>
          <a:stretch/>
        </p:blipFill>
        <p:spPr>
          <a:xfrm>
            <a:off x="1294719" y="3638167"/>
            <a:ext cx="1777447" cy="2112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20</a:t>
            </a:fld>
            <a:endParaRPr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5092" y="1801598"/>
            <a:ext cx="8414535" cy="409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45087" y="1134807"/>
            <a:ext cx="968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 to 20% of the total product contributing to get around 90% of the Total revenue.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68968" y="1801598"/>
            <a:ext cx="1211856" cy="3409230"/>
          </a:xfrm>
          <a:prstGeom prst="rect">
            <a:avLst/>
          </a:prstGeom>
          <a:solidFill>
            <a:schemeClr val="accent6">
              <a:lumMod val="40000"/>
              <a:lumOff val="60000"/>
              <a:alpha val="35000"/>
            </a:schemeClr>
          </a:solidFill>
          <a:ln>
            <a:solidFill>
              <a:srgbClr val="92D050">
                <a:alpha val="8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320;p18">
            <a:extLst>
              <a:ext uri="{FF2B5EF4-FFF2-40B4-BE49-F238E27FC236}">
                <a16:creationId xmlns:a16="http://schemas.microsoft.com/office/drawing/2014/main" id="{E48C596C-1F2B-0112-EB3F-52EDA71241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087" y="234181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9A5C8-E80F-30CF-3C25-47874A23F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Google Shape;320;p18">
            <a:extLst>
              <a:ext uri="{FF2B5EF4-FFF2-40B4-BE49-F238E27FC236}">
                <a16:creationId xmlns:a16="http://schemas.microsoft.com/office/drawing/2014/main" id="{984F9B0E-7AFE-1008-05D7-A05C8CCD11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644" y="180640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0C9C00-8E2E-93C5-841E-9093EACE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98" y="1880171"/>
            <a:ext cx="8586847" cy="4143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3389E-4334-066F-5B5C-AB02CD1C1B3D}"/>
              </a:ext>
            </a:extLst>
          </p:cNvPr>
          <p:cNvSpPr txBox="1"/>
          <p:nvPr/>
        </p:nvSpPr>
        <p:spPr>
          <a:xfrm>
            <a:off x="554803" y="944684"/>
            <a:ext cx="972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Over time: Consistently sales is high  between the month January/July.</a:t>
            </a:r>
          </a:p>
        </p:txBody>
      </p:sp>
    </p:spTree>
    <p:extLst>
      <p:ext uri="{BB962C8B-B14F-4D97-AF65-F5344CB8AC3E}">
        <p14:creationId xmlns:p14="http://schemas.microsoft.com/office/powerpoint/2010/main" val="214298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697D41-E09D-B5EA-E7A1-32F5C7A5B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278E2-7BB7-E55F-25DE-8C4C28952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3" t="21761" r="33703" b="18114"/>
          <a:stretch/>
        </p:blipFill>
        <p:spPr>
          <a:xfrm>
            <a:off x="2397754" y="2009300"/>
            <a:ext cx="5564037" cy="3688780"/>
          </a:xfrm>
          <a:prstGeom prst="rect">
            <a:avLst/>
          </a:prstGeom>
        </p:spPr>
      </p:pic>
      <p:sp>
        <p:nvSpPr>
          <p:cNvPr id="6" name="Google Shape;320;p18">
            <a:extLst>
              <a:ext uri="{FF2B5EF4-FFF2-40B4-BE49-F238E27FC236}">
                <a16:creationId xmlns:a16="http://schemas.microsoft.com/office/drawing/2014/main" id="{5B417981-845E-4D11-9907-7891EE123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755" y="205592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Analysis: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883D2-C601-3D94-9614-F915C73808BF}"/>
              </a:ext>
            </a:extLst>
          </p:cNvPr>
          <p:cNvSpPr txBox="1"/>
          <p:nvPr/>
        </p:nvSpPr>
        <p:spPr>
          <a:xfrm>
            <a:off x="715993" y="1052422"/>
            <a:ext cx="688387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Low selling Price Sales is less</a:t>
            </a:r>
          </a:p>
          <a:p>
            <a:pPr marL="342900" indent="-342900">
              <a:buAutoNum type="arabicPeriod"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Certain Point, higher selling Price does not result in higher Profit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EED8A6-9246-6235-6EF2-0F68EDA2EDC0}"/>
              </a:ext>
            </a:extLst>
          </p:cNvPr>
          <p:cNvSpPr txBox="1"/>
          <p:nvPr/>
        </p:nvSpPr>
        <p:spPr>
          <a:xfrm>
            <a:off x="1968261" y="5777795"/>
            <a:ext cx="801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can be used to determine Price Point to optimize profit and revenue</a:t>
            </a:r>
          </a:p>
        </p:txBody>
      </p:sp>
    </p:spTree>
    <p:extLst>
      <p:ext uri="{BB962C8B-B14F-4D97-AF65-F5344CB8AC3E}">
        <p14:creationId xmlns:p14="http://schemas.microsoft.com/office/powerpoint/2010/main" val="2687207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C087A-AE1A-E94C-A952-0BE7EADE8F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A75B5A6-744B-26E2-BF0E-0AF64DF22368}"/>
              </a:ext>
            </a:extLst>
          </p:cNvPr>
          <p:cNvSpPr txBox="1">
            <a:spLocks/>
          </p:cNvSpPr>
          <p:nvPr/>
        </p:nvSpPr>
        <p:spPr>
          <a:xfrm>
            <a:off x="659681" y="1409843"/>
            <a:ext cx="6449264" cy="4274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selling price of the Product to maximize profit and sales.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elasticity ideally needs data on how customers react to price variation.</a:t>
            </a:r>
          </a:p>
          <a:p>
            <a:pPr lvl="1"/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demand curve helps analyze the maximum price at which demand is not impacted.</a:t>
            </a:r>
          </a:p>
          <a:p>
            <a:pPr lvl="1"/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use existing data to draw demand curve to find range of potential sales price to optimize  revenue or profit 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3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range, existing sales data will be used to predict or estimate the selling price.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B505EE-0459-ED0A-2562-F2C8FFC4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43" y="1409842"/>
            <a:ext cx="3970539" cy="37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673A157-60C5-AF1D-84B5-83617D83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5475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527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3508B9-7068-AA7A-8326-CBC0780643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C85F24-5FD0-8C44-6799-1F0F5CE1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1604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D04D15-42DE-C2FE-1722-5186F41A7434}"/>
              </a:ext>
            </a:extLst>
          </p:cNvPr>
          <p:cNvSpPr txBox="1"/>
          <p:nvPr/>
        </p:nvSpPr>
        <p:spPr>
          <a:xfrm>
            <a:off x="228600" y="1018306"/>
            <a:ext cx="712341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Ordinary Least Squares regression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OLS is a common technique for estimating coefficients of linear regression equations which describe the relationship between one or more independent quantitative variables and a dependent variable (simple or multiple linear regression). 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C45B6-B649-A315-4753-21C4BB57A56E}"/>
              </a:ext>
            </a:extLst>
          </p:cNvPr>
          <p:cNvSpPr txBox="1"/>
          <p:nvPr/>
        </p:nvSpPr>
        <p:spPr>
          <a:xfrm>
            <a:off x="228601" y="2599372"/>
            <a:ext cx="6935056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simple linear regression is a model with a single regressor (independent variable) x that has a relationship with a response (dependent or target) y that is a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y = β0 + β1 x + ε 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β0: intercept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β1: slope (unknown constant)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ε: random error component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a line where y is the dependent variable we want to predict, x is the independent variable, and β0 and β1 are the coefficients that we need to estimate.</a:t>
            </a:r>
            <a:endParaRPr lang="en-US" sz="16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6E1C9A-EA72-7576-2ACC-A7989894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85" y="1678819"/>
            <a:ext cx="4411614" cy="350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005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/>
          <p:nvPr/>
        </p:nvSpPr>
        <p:spPr>
          <a:xfrm>
            <a:off x="8415653" y="816824"/>
            <a:ext cx="3572041" cy="58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292929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Content - Price optimization for maximizing revenue by using Linear regression:</a:t>
            </a:r>
          </a:p>
          <a:p>
            <a:pPr marL="0" marR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i="0" u="none" strike="noStrike" cap="none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>
              <a:buSzPts val="1300"/>
            </a:pPr>
            <a:r>
              <a:rPr lang="en-US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 employing the use of historical data is widely used to estimate the effect of changes in price on sales.</a:t>
            </a:r>
          </a:p>
          <a:p>
            <a:pPr>
              <a:buSzPts val="1300"/>
            </a:pPr>
            <a:endParaRPr lang="en-US" sz="1600" b="0" i="0" dirty="0">
              <a:solidFill>
                <a:srgbClr val="2828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1300"/>
            </a:pPr>
            <a:r>
              <a:rPr lang="en-US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can provide insight as to how sales volume will be affected by changes in price and market variables such as; seasonality, advertising, promotions, competitive product prices and other variables deemed appropriate.</a:t>
            </a:r>
          </a:p>
          <a:p>
            <a:pPr>
              <a:buSzPts val="1300"/>
            </a:pPr>
            <a:endParaRPr lang="en-US" sz="1600" b="0" i="0" dirty="0">
              <a:solidFill>
                <a:srgbClr val="28282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1300"/>
            </a:pPr>
            <a:r>
              <a:rPr lang="en-US" sz="1600" b="0" i="0" dirty="0">
                <a:solidFill>
                  <a:srgbClr val="28282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 produces a price elasticity measurement that quantify es the price sensitivity of consumers with respect to the observed product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7" name="Google Shape;387;p23"/>
          <p:cNvCxnSpPr/>
          <p:nvPr/>
        </p:nvCxnSpPr>
        <p:spPr>
          <a:xfrm>
            <a:off x="8202875" y="985950"/>
            <a:ext cx="32700" cy="530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8" name="Google Shape;388;p23"/>
          <p:cNvSpPr txBox="1"/>
          <p:nvPr/>
        </p:nvSpPr>
        <p:spPr>
          <a:xfrm>
            <a:off x="3115099" y="5562598"/>
            <a:ext cx="30802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Fig : Model Building Process</a:t>
            </a:r>
            <a:endParaRPr sz="16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91" name="Google Shape;391;p23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ACD5C-1DDD-7971-5E76-59954DC36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" t="15855" r="4427" b="50000"/>
          <a:stretch/>
        </p:blipFill>
        <p:spPr>
          <a:xfrm>
            <a:off x="226352" y="1387870"/>
            <a:ext cx="7274308" cy="383140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DC94800-9CBB-4107-2C34-E8D8941A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998" y="219100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9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0E55CE-A139-5D9D-58E6-699C85F1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45" y="228810"/>
            <a:ext cx="10507894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C22BE-25BB-0766-4426-201E93CF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0" t="30862" r="13961" b="7408"/>
          <a:stretch/>
        </p:blipFill>
        <p:spPr>
          <a:xfrm>
            <a:off x="691745" y="1050532"/>
            <a:ext cx="10301603" cy="4756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62965E-2052-A3E6-EF2E-4F417AC98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663" y="157349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DAD50-A0F9-350C-6A32-74022D7DFA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5" t="29064" r="20197" b="10153"/>
          <a:stretch/>
        </p:blipFill>
        <p:spPr>
          <a:xfrm>
            <a:off x="1061663" y="1015325"/>
            <a:ext cx="10068674" cy="4960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DE9BB73-9D0B-9CF8-5481-835BCD6F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586" y="176600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583F8-B2E6-2CB6-487D-127800A57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91" t="27715" r="17331" b="10153"/>
          <a:stretch/>
        </p:blipFill>
        <p:spPr>
          <a:xfrm>
            <a:off x="761586" y="1108879"/>
            <a:ext cx="10054754" cy="4890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4A77E-78D8-600A-C812-C7C233C91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19BC1-B51F-5DB5-CE74-86BE7EF03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3" t="27115" r="14214" b="38128"/>
          <a:stretch/>
        </p:blipFill>
        <p:spPr>
          <a:xfrm>
            <a:off x="832206" y="1282390"/>
            <a:ext cx="10521594" cy="4761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8A853A6-6F92-4A7D-CDC1-736DFE12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152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64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422209" y="219545"/>
            <a:ext cx="73449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Contents: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242944" y="860611"/>
            <a:ext cx="353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422209" y="860611"/>
            <a:ext cx="11217340" cy="57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Price optimization Definition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Overview and Scope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Goals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CRISP-ML(Q) Methodology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Technical Stacks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System Requirements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Architecture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Collection</a:t>
            </a:r>
            <a:endParaRPr sz="14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Understanding and Data Dictionary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 Pre-Processing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Exploratory Data Analysis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Deployment Output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Challenges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Future Scope</a:t>
            </a:r>
            <a:endParaRPr lang="en-US" sz="1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37" name="Google Shape;137;p5" descr="Content Management Systems – Business Fu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1905" y="1607243"/>
            <a:ext cx="2930517" cy="293051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FB45742-29EF-EAC3-6DF9-358561FC3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5475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 (Price Optimization For Retail To maximize Profit)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89FEC-FD36-09B4-03CF-BE8CE1C6A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62" t="22054" r="27480" b="7407"/>
          <a:stretch/>
        </p:blipFill>
        <p:spPr>
          <a:xfrm>
            <a:off x="1315633" y="882846"/>
            <a:ext cx="8804953" cy="5314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CAA51-83B8-BC05-7D2D-75AB24D31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3A4EDB2-0CAD-9A77-53DF-4415CE75E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755" y="169770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2CAE4E-0E18-C2D3-10BF-5963BFB12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3" t="27340" r="26686" b="13857"/>
          <a:stretch/>
        </p:blipFill>
        <p:spPr>
          <a:xfrm>
            <a:off x="1070755" y="1199704"/>
            <a:ext cx="8596901" cy="44585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7DB278-BAD8-A632-BAC1-BDDC8AF7B7B1}"/>
              </a:ext>
            </a:extLst>
          </p:cNvPr>
          <p:cNvSpPr txBox="1"/>
          <p:nvPr/>
        </p:nvSpPr>
        <p:spPr>
          <a:xfrm>
            <a:off x="9447596" y="2017709"/>
            <a:ext cx="27444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– square value is 0.748, some c is explained.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– Values are less than 0.05 for both the features.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A49AD-6E3C-A407-C91E-29D84F53B5EA}"/>
              </a:ext>
            </a:extLst>
          </p:cNvPr>
          <p:cNvSpPr txBox="1"/>
          <p:nvPr/>
        </p:nvSpPr>
        <p:spPr>
          <a:xfrm>
            <a:off x="228600" y="867825"/>
            <a:ext cx="976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Summary for Popular product </a:t>
            </a:r>
            <a:r>
              <a:rPr lang="nb-NO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 TUR DAL PREM 500g :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4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A7F200-69C9-FA4D-83B8-AC4A55F0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578" y="189185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37EC4-E97B-DA6D-93D6-589A4C5A0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78" y="1443007"/>
            <a:ext cx="9472773" cy="3979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D7FB39-F035-DE40-3D4E-515F921FA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65" t="62472" r="53399" b="28239"/>
          <a:stretch/>
        </p:blipFill>
        <p:spPr>
          <a:xfrm>
            <a:off x="2242336" y="5582505"/>
            <a:ext cx="5268073" cy="5922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5C1312-6D3B-E43E-7AF3-6CD1C97937C4}"/>
              </a:ext>
            </a:extLst>
          </p:cNvPr>
          <p:cNvSpPr txBox="1"/>
          <p:nvPr/>
        </p:nvSpPr>
        <p:spPr>
          <a:xfrm>
            <a:off x="228600" y="954212"/>
            <a:ext cx="976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Regression Plot for Popular product </a:t>
            </a:r>
            <a:r>
              <a:rPr lang="nb-NO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 TUR DAL PREM 500g :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8853C-B480-7488-0541-359BDB6695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66CC-8BDC-6AE7-12FC-568808CB818C}"/>
              </a:ext>
            </a:extLst>
          </p:cNvPr>
          <p:cNvSpPr txBox="1"/>
          <p:nvPr/>
        </p:nvSpPr>
        <p:spPr>
          <a:xfrm>
            <a:off x="7132215" y="1387268"/>
            <a:ext cx="40544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peak is when selling price is between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above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people are resisting to buy it 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price and revenue are plotted, we can visually identify the peak of the revenue and find the price that makes the revenue at the highest point on the curve.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8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 we find that the maximum revenue at different price levels is reached at 550000 when the price is set at 89.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5AECF9-6FC8-6FF8-39E7-C7CEB179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16" y="208018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6814-39AA-C7AC-3286-D03CADFABCD9}"/>
              </a:ext>
            </a:extLst>
          </p:cNvPr>
          <p:cNvSpPr txBox="1"/>
          <p:nvPr/>
        </p:nvSpPr>
        <p:spPr>
          <a:xfrm>
            <a:off x="909855" y="1082829"/>
            <a:ext cx="630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Curve for Popular product </a:t>
            </a:r>
            <a:r>
              <a:rPr lang="nb-N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 TUR DAL PREM 500g 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DEEC3-D8CF-4942-BE2F-8F2AA942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5" y="1669620"/>
            <a:ext cx="5285461" cy="3857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7103A7-8F6D-CD99-B26F-BDDAF889C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65" t="62472" r="53399" b="28239"/>
          <a:stretch/>
        </p:blipFill>
        <p:spPr>
          <a:xfrm>
            <a:off x="810540" y="5593084"/>
            <a:ext cx="5285460" cy="6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52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B93F7-DFFB-AA16-FD2E-BF1ECFDE99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CD103-DA5F-33E3-8FDB-583EF195E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5" t="33558" r="10000" b="8614"/>
          <a:stretch/>
        </p:blipFill>
        <p:spPr>
          <a:xfrm>
            <a:off x="573848" y="979276"/>
            <a:ext cx="10532516" cy="4756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FF5F59-AB3F-7334-431C-374A5A7E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92088"/>
            <a:ext cx="10515600" cy="508000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Building (Price Optimization For Retail To maximize Profit)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482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 txBox="1"/>
          <p:nvPr/>
        </p:nvSpPr>
        <p:spPr>
          <a:xfrm>
            <a:off x="290245" y="1358145"/>
            <a:ext cx="6895500" cy="4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Web based deployment was used to deploy code from source control to hosting platform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library was used for app deployment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integrates with GitHub to make it easy to deploy code living on GitHub to apps running on 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Streamlit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Pickle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required files (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dataset,vector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and model)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Create a GitHub repository containing all the required files (pickled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files,installation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requirements,text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files)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etc</a:t>
            </a: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Create an app in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and connect it to the GitHub repository 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6013" y="1107365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13150" y="3138944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0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BDB447A-B8BC-8AA3-BD96-C0ECE5FA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46" y="243520"/>
            <a:ext cx="9238766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 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5489A-7CE7-5DE0-21CF-70249E8DB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77EDA2-F1FC-8D5F-C036-30DA20EB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930" y="237218"/>
            <a:ext cx="11494214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E678-E791-DE48-17A4-A87A5BAB27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5" t="35656" r="28456" b="7466"/>
          <a:stretch/>
        </p:blipFill>
        <p:spPr>
          <a:xfrm>
            <a:off x="974930" y="936740"/>
            <a:ext cx="9212066" cy="52001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34303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5489A-7CE7-5DE0-21CF-70249E8DB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06574B-1F47-6B6E-B284-551FC1C9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040" y="237219"/>
            <a:ext cx="11494214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E677-14F8-D23A-230E-E3FB3AA41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4" t="31910" r="19101" b="18802"/>
          <a:stretch/>
        </p:blipFill>
        <p:spPr>
          <a:xfrm>
            <a:off x="979040" y="1082293"/>
            <a:ext cx="10233917" cy="49090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1698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5489A-7CE7-5DE0-21CF-70249E8DB5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79C89E-9825-B617-E06B-6D1CF740CA5C}"/>
              </a:ext>
            </a:extLst>
          </p:cNvPr>
          <p:cNvSpPr txBox="1">
            <a:spLocks/>
          </p:cNvSpPr>
          <p:nvPr/>
        </p:nvSpPr>
        <p:spPr>
          <a:xfrm>
            <a:off x="697786" y="208260"/>
            <a:ext cx="11494214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21C7E-40CF-A755-DF1F-FF0252CD5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13" t="27566" r="24999" b="6217"/>
          <a:stretch/>
        </p:blipFill>
        <p:spPr>
          <a:xfrm>
            <a:off x="2141796" y="908596"/>
            <a:ext cx="8414535" cy="5250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6012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"/>
          <p:cNvSpPr txBox="1"/>
          <p:nvPr/>
        </p:nvSpPr>
        <p:spPr>
          <a:xfrm>
            <a:off x="382150" y="1296501"/>
            <a:ext cx="67419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A5084F9-A8C2-9AC6-44BB-A27B598ABCA6}"/>
              </a:ext>
            </a:extLst>
          </p:cNvPr>
          <p:cNvSpPr txBox="1">
            <a:spLocks/>
          </p:cNvSpPr>
          <p:nvPr/>
        </p:nvSpPr>
        <p:spPr>
          <a:xfrm>
            <a:off x="1166224" y="204372"/>
            <a:ext cx="9469694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 Output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54016-2463-C452-5842-096C20C9A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" r="6963" b="10875"/>
          <a:stretch/>
        </p:blipFill>
        <p:spPr>
          <a:xfrm>
            <a:off x="1261723" y="1057274"/>
            <a:ext cx="9469693" cy="49296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560679" y="192200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Price Optimization Definition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45" name="Google Shape;145;p6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46" name="Google Shape;146;p6"/>
          <p:cNvSpPr txBox="1"/>
          <p:nvPr/>
        </p:nvSpPr>
        <p:spPr>
          <a:xfrm>
            <a:off x="632598" y="1126944"/>
            <a:ext cx="7907726" cy="590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indent="-285750" algn="just">
              <a:buSzPct val="118000"/>
              <a:buFont typeface="Times New Roman" panose="02020603050405020304" pitchFamily="18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Price optimization is the process of identifying the optimal price point for any given product at any given location that will yield the highest profit.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2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 right pricing can make or break a business and </a:t>
            </a:r>
            <a:r>
              <a:rPr lang="en-US" sz="1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opying your competitors might mean starting a price war, but making a guess could leave you balking at abysmal sales numbers.</a:t>
            </a:r>
          </a:p>
          <a:p>
            <a:pPr marL="457188" lvl="2" indent="-457188" algn="just"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lvl="2" indent="-457188" algn="just"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lvl="2" algn="just"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lvl="2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Hence, successful price optimization is a matter of a balance that can have a major impact on your sales, customer satisfaction, profits, and achievable growth goals.</a:t>
            </a:r>
          </a:p>
          <a:p>
            <a:pPr lvl="2" algn="just"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lvl="2" indent="-457188" algn="just"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57188" marR="0" lvl="0" indent="-45718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9CACC-CF8C-341B-1550-495D35B5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52" y="1979241"/>
            <a:ext cx="2381250" cy="2615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99876-A473-AB38-B619-053417EAAB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BBEBB3-1EDF-0767-F238-E07ED6576D6F}"/>
              </a:ext>
            </a:extLst>
          </p:cNvPr>
          <p:cNvSpPr txBox="1">
            <a:spLocks/>
          </p:cNvSpPr>
          <p:nvPr/>
        </p:nvSpPr>
        <p:spPr>
          <a:xfrm>
            <a:off x="688585" y="289303"/>
            <a:ext cx="10994429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Model Deployment Output</a:t>
            </a:r>
            <a:endParaRPr lang="en-US" sz="2800" dirty="0"/>
          </a:p>
        </p:txBody>
      </p:sp>
      <p:pic>
        <p:nvPicPr>
          <p:cNvPr id="4" name="bandicam 2022-06-11 18-35-43-366">
            <a:hlinkClick r:id="" action="ppaction://media"/>
            <a:extLst>
              <a:ext uri="{FF2B5EF4-FFF2-40B4-BE49-F238E27FC236}">
                <a16:creationId xmlns:a16="http://schemas.microsoft.com/office/drawing/2014/main" id="{36BA1947-A63F-38ED-9D69-13F108514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650" y="955108"/>
            <a:ext cx="7276699" cy="4947783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51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54E0-63BA-2E4E-0FE1-AE68F48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295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Challenges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7A756-0686-6493-0BF1-EC710087AE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5692" y="632412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15D9A-7B04-43BB-02C4-D83CFF92E350}"/>
              </a:ext>
            </a:extLst>
          </p:cNvPr>
          <p:cNvSpPr txBox="1"/>
          <p:nvPr/>
        </p:nvSpPr>
        <p:spPr>
          <a:xfrm>
            <a:off x="673815" y="1267702"/>
            <a:ext cx="60937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indent="-285750">
              <a:buSzPts val="1800"/>
              <a:buFont typeface="Arial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Less data for different products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tabLst/>
              <a:defRPr/>
            </a:pPr>
            <a:endParaRPr lang="en-US" sz="2000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Dealing with </a:t>
            </a:r>
            <a:r>
              <a:rPr lang="en-US" sz="2000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missing values and outlier treatment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Research on various price optimization techniques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2E959-A7EE-4525-CF49-1BB0B8E9A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76" y="2118355"/>
            <a:ext cx="3750923" cy="237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3"/>
          <p:cNvSpPr txBox="1">
            <a:spLocks noGrp="1"/>
          </p:cNvSpPr>
          <p:nvPr>
            <p:ph type="title"/>
          </p:nvPr>
        </p:nvSpPr>
        <p:spPr>
          <a:xfrm>
            <a:off x="838200" y="151357"/>
            <a:ext cx="10515600" cy="48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Further Scope</a:t>
            </a:r>
            <a:endParaRPr sz="28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482" name="Google Shape;482;p33"/>
          <p:cNvSpPr txBox="1"/>
          <p:nvPr/>
        </p:nvSpPr>
        <p:spPr>
          <a:xfrm>
            <a:off x="288985" y="1551583"/>
            <a:ext cx="7854351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Behavior Analytics :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Obtain Customer data and categories customers into regular, semiregular and infrequent. Use analytics and machine learning models to understanding purchase behaviors of this users and adjust price and discounts accordingly.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Dynamic Pricing :</a:t>
            </a:r>
          </a:p>
          <a:p>
            <a:pPr marL="742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Ø"/>
            </a:pPr>
            <a:endParaRPr lang="en-US"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can further be optimized by regularly adjusting the selling price 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(even on daily basis) by inputting the variables.</a:t>
            </a: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3" name="Google Shape;483;p33" descr="Top 5 Outsourcing Challenges And How To Overcome Th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8008" y="1388853"/>
            <a:ext cx="3373228" cy="4192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3ED4-BE1C-3CE2-C06D-641785334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40" y="136525"/>
            <a:ext cx="11504488" cy="50779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1CB82-A763-2A44-FF1F-A420B0AE14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D2010-4031-06E7-7E4D-EC45C3333964}"/>
              </a:ext>
            </a:extLst>
          </p:cNvPr>
          <p:cNvSpPr txBox="1"/>
          <p:nvPr/>
        </p:nvSpPr>
        <p:spPr>
          <a:xfrm>
            <a:off x="462340" y="1438536"/>
            <a:ext cx="9318660" cy="3781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https://www.vendavo.com/c-suite/importance-price-optimization/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3"/>
              </a:rPr>
              <a:t>https://dlabs.ai/blog/price-prediction-how-machine-learning-can-help-you-grow-your-sales/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4"/>
              </a:rPr>
              <a:t>https://competera.net/resources/articles/machine-learning-pricing-optimization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5"/>
              </a:rPr>
              <a:t>https://competera.net/resources/articles/dynamic-pricing-engine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6"/>
              </a:rPr>
              <a:t>https://competera.net/resources/articles/dynamic-pricing-algorithm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7"/>
              </a:rPr>
              <a:t>https://vitalflux.com/pricing-optimization-machine-learning-techniques/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8"/>
              </a:rPr>
              <a:t>https://towardsdatascience.com/mercari-price-suggestion-97ff15840dbd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9"/>
              </a:rPr>
              <a:t>https://blog.hubspot.com/sales/price-optimization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10"/>
              </a:rPr>
              <a:t>https://tryolabs.com/blog/2020/06/01/price-optimization-for-e-commerce-a-case-study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2766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4296-763F-B850-33A7-5503A9B3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189"/>
            <a:ext cx="10515600" cy="480091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Queries 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4CCA3-1169-2848-A933-32C4B48A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40800-AE68-91CA-8A52-FAD6BCB4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69" y="1528549"/>
            <a:ext cx="7751928" cy="37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6200" y="115400"/>
            <a:ext cx="10744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 sz="3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21425"/>
            <a:ext cx="12192000" cy="5348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5"/>
          <p:cNvSpPr txBox="1"/>
          <p:nvPr/>
        </p:nvSpPr>
        <p:spPr>
          <a:xfrm>
            <a:off x="1968950" y="1636400"/>
            <a:ext cx="9166200" cy="21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US" sz="5800" b="0" i="0" u="none" strike="noStrike" cap="none" dirty="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Thank you for  your </a:t>
            </a:r>
            <a:endParaRPr sz="5800" b="0" i="0" u="none" strike="noStrike" cap="none" dirty="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rPr lang="en-US" sz="5800" b="0" i="0" u="none" strike="noStrike" cap="none" dirty="0">
                <a:solidFill>
                  <a:srgbClr val="FFFFFF"/>
                </a:solidFill>
                <a:latin typeface="Pacifico"/>
                <a:ea typeface="Pacifico"/>
                <a:cs typeface="Pacifico"/>
                <a:sym typeface="Pacifico"/>
              </a:rPr>
              <a:t>    Time &amp; Consideration!</a:t>
            </a:r>
            <a:endParaRPr sz="6800" b="0" i="0" u="none" strike="noStrike" cap="none" dirty="0">
              <a:solidFill>
                <a:srgbClr val="FFFFF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06" name="Google Shape;506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710612" y="210983"/>
            <a:ext cx="105156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Overview and Scope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710612" y="1720860"/>
            <a:ext cx="779639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1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project focuses on predicting an optimized price for a product which will yield maximum profit by increasing the product sale.</a:t>
            </a:r>
          </a:p>
          <a:p>
            <a:pPr lvl="1" algn="just">
              <a:buSzPts val="1800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85750" lvl="1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prediction system will help the client to get a suggested price based on the selling cost of a product and the number of products sold.</a:t>
            </a:r>
          </a:p>
          <a:p>
            <a:pPr marL="457188" lvl="1" indent="-457188" algn="just">
              <a:buSzPts val="1800"/>
              <a:buFont typeface="Noto Sans Symbols"/>
              <a:buChar char="●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85750" lvl="1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project will have a connection between the server where the sales data will be stored and the model will fetch the data to predict the optimized price. The deployment will be using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streamlit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457188" lvl="1" indent="-457188" algn="just">
              <a:buSzPts val="1800"/>
              <a:buFont typeface="Noto Sans Symbols"/>
              <a:buChar char="●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285750" lvl="1" indent="-285750" algn="just"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We are building this tool to minimize time and manpower &amp; provide as accurate  and thorough results as possible.</a:t>
            </a: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7"/>
          <p:cNvPicPr preferRelativeResize="0"/>
          <p:nvPr/>
        </p:nvPicPr>
        <p:blipFill>
          <a:blip r:embed="rId3"/>
          <a:srcRect/>
          <a:stretch/>
        </p:blipFill>
        <p:spPr>
          <a:xfrm>
            <a:off x="9199756" y="1966499"/>
            <a:ext cx="2534939" cy="247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228600" y="146080"/>
            <a:ext cx="10308464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Project Goals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grpSp>
        <p:nvGrpSpPr>
          <p:cNvPr id="163" name="Google Shape;163;p8"/>
          <p:cNvGrpSpPr/>
          <p:nvPr/>
        </p:nvGrpSpPr>
        <p:grpSpPr>
          <a:xfrm>
            <a:off x="228600" y="3089527"/>
            <a:ext cx="10798487" cy="3413406"/>
            <a:chOff x="344433" y="2157044"/>
            <a:chExt cx="10798487" cy="2274590"/>
          </a:xfrm>
        </p:grpSpPr>
        <p:sp>
          <p:nvSpPr>
            <p:cNvPr id="164" name="Google Shape;164;p8"/>
            <p:cNvSpPr txBox="1"/>
            <p:nvPr/>
          </p:nvSpPr>
          <p:spPr>
            <a:xfrm>
              <a:off x="375667" y="2157044"/>
              <a:ext cx="5446766" cy="22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8"/>
            <p:cNvSpPr txBox="1"/>
            <p:nvPr/>
          </p:nvSpPr>
          <p:spPr>
            <a:xfrm>
              <a:off x="6491161" y="2157044"/>
              <a:ext cx="4644151" cy="221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Constraints</a:t>
              </a:r>
              <a:endParaRPr sz="1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8"/>
            <p:cNvSpPr txBox="1"/>
            <p:nvPr/>
          </p:nvSpPr>
          <p:spPr>
            <a:xfrm>
              <a:off x="344433" y="3225370"/>
              <a:ext cx="5446800" cy="304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" name="Google Shape;167;p8"/>
            <p:cNvCxnSpPr/>
            <p:nvPr/>
          </p:nvCxnSpPr>
          <p:spPr>
            <a:xfrm>
              <a:off x="344433" y="2440631"/>
              <a:ext cx="5446766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6483555" y="2440631"/>
              <a:ext cx="4659365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6096000" y="2538808"/>
              <a:ext cx="0" cy="1892826"/>
            </a:xfrm>
            <a:prstGeom prst="straightConnector1">
              <a:avLst/>
            </a:prstGeom>
            <a:noFill/>
            <a:ln w="9525" cap="flat" cmpd="sng">
              <a:solidFill>
                <a:srgbClr val="7F7F7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0" name="Google Shape;170;p8"/>
          <p:cNvSpPr txBox="1"/>
          <p:nvPr/>
        </p:nvSpPr>
        <p:spPr>
          <a:xfrm>
            <a:off x="6211834" y="3825413"/>
            <a:ext cx="5275800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</a:rPr>
              <a:t>Quick response to changing market trends.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lang="en-US" sz="1800" b="0" i="0" u="none" strike="noStrike" dirty="0">
              <a:solidFill>
                <a:srgbClr val="222222"/>
              </a:solidFill>
              <a:effectLst/>
              <a:latin typeface="Times New Roman" panose="02020603050405020304" pitchFamily="18" charset="0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cap="none" dirty="0">
                <a:solidFill>
                  <a:srgbClr val="222222"/>
                </a:solidFill>
                <a:latin typeface="Times New Roman" panose="02020603050405020304" pitchFamily="18" charset="0"/>
                <a:ea typeface="Arial"/>
                <a:cs typeface="Arial"/>
                <a:sym typeface="Arial"/>
              </a:rPr>
              <a:t>Price optimization for a product family -</a:t>
            </a:r>
          </a:p>
          <a:p>
            <a:pPr lvl="1">
              <a:buSzPts val="1800"/>
            </a:pPr>
            <a:r>
              <a:rPr lang="en-US" sz="1800" dirty="0">
                <a:solidFill>
                  <a:srgbClr val="222222"/>
                </a:solidFill>
                <a:latin typeface="Times New Roman" panose="02020603050405020304" pitchFamily="18" charset="0"/>
              </a:rPr>
              <a:t>	Any changes in the pricing of one product, 	may trigger a chain reaction across a product 	family. Hence, the pricing of product family 	becomes a daunting task.</a:t>
            </a:r>
          </a:p>
          <a:p>
            <a:pPr lvl="1">
              <a:buSzPts val="1800"/>
            </a:pPr>
            <a:endParaRPr lang="en-US" sz="1800" cap="none" dirty="0">
              <a:solidFill>
                <a:srgbClr val="222222"/>
              </a:solidFill>
              <a:latin typeface="Times New Roman" panose="02020603050405020304" pitchFamily="18" charset="0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228600" y="3414476"/>
            <a:ext cx="5478000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identify the best price by understanding pricing policy of each product in the retail market based on price optimization.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lang="en-US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maximize the profitability and sales by finding the optimal price of a product.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lang="en-US" sz="1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r>
              <a:rPr lang="en-US" sz="1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To m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inimize churning rate of customers to other vendors.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lang="en-US"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>
          <a:blip r:embed="rId3"/>
          <a:srcRect/>
          <a:stretch/>
        </p:blipFill>
        <p:spPr>
          <a:xfrm>
            <a:off x="1340577" y="1345083"/>
            <a:ext cx="2781481" cy="13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0915" y="1445693"/>
            <a:ext cx="3006125" cy="13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type="title"/>
          </p:nvPr>
        </p:nvSpPr>
        <p:spPr>
          <a:xfrm>
            <a:off x="292968" y="192200"/>
            <a:ext cx="104601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CRISP-ML(Q) Methodology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213" y="774659"/>
            <a:ext cx="5943610" cy="574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 txBox="1">
            <a:spLocks noGrp="1"/>
          </p:cNvSpPr>
          <p:nvPr>
            <p:ph type="title"/>
          </p:nvPr>
        </p:nvSpPr>
        <p:spPr>
          <a:xfrm>
            <a:off x="155575" y="182315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Technical Stacks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89" name="Google Shape;189;p10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0376" y="957817"/>
            <a:ext cx="2381250" cy="1190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/>
          <p:nvPr/>
        </p:nvSpPr>
        <p:spPr>
          <a:xfrm>
            <a:off x="4979975" y="1075400"/>
            <a:ext cx="6904200" cy="10731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US" sz="1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is a general-purpose programming language. We used it for Data Cleaning, EDA, Model Building and Visualization.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268125" y="1285380"/>
            <a:ext cx="1730100" cy="535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2060" y="2660507"/>
            <a:ext cx="1729977" cy="1729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0"/>
          <p:cNvSpPr/>
          <p:nvPr/>
        </p:nvSpPr>
        <p:spPr>
          <a:xfrm>
            <a:off x="4979950" y="2865100"/>
            <a:ext cx="6904200" cy="10731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Spyder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an integrated development environment (IDE) for scientific programming in the Python language.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268180" y="2865093"/>
            <a:ext cx="1730100" cy="535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5">
            <a:alphaModFix/>
          </a:blip>
          <a:srcRect l="10953" r="11749" b="2949"/>
          <a:stretch/>
        </p:blipFill>
        <p:spPr>
          <a:xfrm>
            <a:off x="3059481" y="4902525"/>
            <a:ext cx="1294244" cy="13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/>
          <p:nvPr/>
        </p:nvSpPr>
        <p:spPr>
          <a:xfrm>
            <a:off x="4979950" y="4902525"/>
            <a:ext cx="6904200" cy="11907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Notebook is a web-based interactive computing platform. It is an open-source IDE that is used to create Jupyter documents that can be created and shared with live codes.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155575" y="182315"/>
            <a:ext cx="110493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Technical Stacks</a:t>
            </a:r>
            <a:endParaRPr sz="3200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6" name="Google Shape;206;p11" descr="GitHub - serengil/deepface: A Lightweight Face Recognition and Facial  Attribute Analysis (Age, Gender, Emotion and Race) Library for Pyth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 descr="GitHub - serengil/deepface: A Lightweight Face Recognition and Facial  Attribute Analysis (Age, Gender, Emotion and Race) Library for Python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1"/>
          <p:cNvSpPr/>
          <p:nvPr/>
        </p:nvSpPr>
        <p:spPr>
          <a:xfrm>
            <a:off x="3008675" y="937675"/>
            <a:ext cx="9105300" cy="730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lang="en-US" sz="1800" b="0" i="0" u="none" strike="noStrike" cap="none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can be used to perform a wide variety of mathematical operations on arrays.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3029825" y="1867400"/>
            <a:ext cx="9063000" cy="11481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fast, powerful, flexible and easy to use open source data analysis and manipulation tool, built on top of the Python programming language.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79366" y="972400"/>
            <a:ext cx="1256700" cy="52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Libraries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2975125" y="3214425"/>
            <a:ext cx="9105300" cy="7308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 a comprehensive library for creating static, animated, and interactive visualizations in Python.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2953950" y="4065800"/>
            <a:ext cx="9138900" cy="8985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r>
              <a:rPr lang="en-US" sz="1800" b="0" i="0" u="none" strike="noStrike" cap="none" dirty="0">
                <a:solidFill>
                  <a:srgbClr val="080808"/>
                </a:solidFill>
                <a:latin typeface="Calibri"/>
                <a:ea typeface="Calibri"/>
                <a:cs typeface="Calibri"/>
                <a:sym typeface="Calibri"/>
              </a:rPr>
              <a:t> is an open-source python library for creating and sharing web apps for data science &amp; machine learning projects.</a:t>
            </a:r>
            <a:endParaRPr sz="1800" b="0" i="0" u="none" strike="noStrike" cap="none" dirty="0">
              <a:solidFill>
                <a:srgbClr val="0808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2932475" y="5136075"/>
            <a:ext cx="9178500" cy="898500"/>
          </a:xfrm>
          <a:prstGeom prst="rect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a code hosting platform for version control and collaboration. It lets you and others work together on Projects from anywhere.</a:t>
            </a:r>
            <a:endParaRPr sz="1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/>
          <p:nvPr/>
        </p:nvSpPr>
        <p:spPr>
          <a:xfrm>
            <a:off x="76200" y="4145600"/>
            <a:ext cx="1256700" cy="586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5750" y="4983675"/>
            <a:ext cx="1402484" cy="7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9700" y="861478"/>
            <a:ext cx="1402475" cy="57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2175" y="1888323"/>
            <a:ext cx="1457518" cy="5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2450" y="3032375"/>
            <a:ext cx="1402475" cy="70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6775" y="3969927"/>
            <a:ext cx="1179544" cy="7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>
            <a:spLocks noGrp="1"/>
          </p:cNvSpPr>
          <p:nvPr>
            <p:ph type="sldNum" idx="12"/>
          </p:nvPr>
        </p:nvSpPr>
        <p:spPr>
          <a:xfrm>
            <a:off x="11639549" y="6350000"/>
            <a:ext cx="3906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1927</Words>
  <Application>Microsoft Office PowerPoint</Application>
  <PresentationFormat>Widescreen</PresentationFormat>
  <Paragraphs>359</Paragraphs>
  <Slides>45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Times New Roman</vt:lpstr>
      <vt:lpstr>Bahnschrift Condensed</vt:lpstr>
      <vt:lpstr>Arial</vt:lpstr>
      <vt:lpstr>Wingdings</vt:lpstr>
      <vt:lpstr>Noto Sans Symbols</vt:lpstr>
      <vt:lpstr>Georgia</vt:lpstr>
      <vt:lpstr>Pacifico</vt:lpstr>
      <vt:lpstr>Calibri</vt:lpstr>
      <vt:lpstr>Office Theme</vt:lpstr>
      <vt:lpstr>PowerPoint Presentation</vt:lpstr>
      <vt:lpstr>Project Mentors:</vt:lpstr>
      <vt:lpstr>Contents:</vt:lpstr>
      <vt:lpstr>Price Optimization Definition</vt:lpstr>
      <vt:lpstr>Project Overview and Scope</vt:lpstr>
      <vt:lpstr>Project Goals</vt:lpstr>
      <vt:lpstr>CRISP-ML(Q) Methodology</vt:lpstr>
      <vt:lpstr>Technical Stacks</vt:lpstr>
      <vt:lpstr>Technical Stacks</vt:lpstr>
      <vt:lpstr>System Requirements</vt:lpstr>
      <vt:lpstr>Project Architecture</vt:lpstr>
      <vt:lpstr>Data Collection</vt:lpstr>
      <vt:lpstr>Data Understanding</vt:lpstr>
      <vt:lpstr>Data Understanding</vt:lpstr>
      <vt:lpstr>Data Dictionary</vt:lpstr>
      <vt:lpstr>Data Pre-Processing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Exploratory Data Analysis:</vt:lpstr>
      <vt:lpstr>Model Building</vt:lpstr>
      <vt:lpstr>Model Building</vt:lpstr>
      <vt:lpstr>Model Building</vt:lpstr>
      <vt:lpstr>Model Building</vt:lpstr>
      <vt:lpstr>Model Building</vt:lpstr>
      <vt:lpstr>Model Building</vt:lpstr>
      <vt:lpstr>Model Building</vt:lpstr>
      <vt:lpstr>Model Building (Price Optimization For Retail To maximize Profit)</vt:lpstr>
      <vt:lpstr>Model Building</vt:lpstr>
      <vt:lpstr>Model Building</vt:lpstr>
      <vt:lpstr>Model Building </vt:lpstr>
      <vt:lpstr>Model Building (Price Optimization For Retail To maximize Profit)</vt:lpstr>
      <vt:lpstr>Model Deployment </vt:lpstr>
      <vt:lpstr>Model Deployment</vt:lpstr>
      <vt:lpstr>Model Deployment</vt:lpstr>
      <vt:lpstr>PowerPoint Presentation</vt:lpstr>
      <vt:lpstr>PowerPoint Presentation</vt:lpstr>
      <vt:lpstr>PowerPoint Presentation</vt:lpstr>
      <vt:lpstr>Challenges</vt:lpstr>
      <vt:lpstr>Further Scope</vt:lpstr>
      <vt:lpstr>References</vt:lpstr>
      <vt:lpstr>Queries ?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Prajay Urkude</dc:creator>
  <cp:lastModifiedBy>Prajay</cp:lastModifiedBy>
  <cp:revision>34</cp:revision>
  <dcterms:modified xsi:type="dcterms:W3CDTF">2022-06-11T20:50:40Z</dcterms:modified>
</cp:coreProperties>
</file>